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7e0900b10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7e0900b10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7f25371b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7f25371b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7dfb05e38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7dfb05e3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77dfb05e3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7dfb05e3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7dfb05e3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7dfb05e3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7dfb05e3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7dfb05e3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7dfb05e3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7dfb05e3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77e0900b10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7e0900b10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7e0900b1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7e0900b1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7dfb05e3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7dfb05e3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7f25371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7f25371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306275"/>
            <a:ext cx="2951400" cy="190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MAT104:</a:t>
            </a:r>
            <a:br>
              <a:rPr lang="en"/>
            </a:br>
            <a:r>
              <a:rPr lang="en" sz="2400"/>
              <a:t>Mathematics for</a:t>
            </a:r>
            <a:br>
              <a:rPr lang="en" sz="2400"/>
            </a:br>
            <a:r>
              <a:rPr lang="en" sz="2400"/>
              <a:t>Elementary Education</a:t>
            </a:r>
            <a:br>
              <a:rPr lang="en" sz="2400"/>
            </a:br>
            <a:endParaRPr sz="2400"/>
          </a:p>
        </p:txBody>
      </p:sp>
      <p:sp>
        <p:nvSpPr>
          <p:cNvPr id="60" name="Google Shape;60;p13"/>
          <p:cNvSpPr txBox="1"/>
          <p:nvPr>
            <p:ph idx="1" type="subTitle"/>
          </p:nvPr>
        </p:nvSpPr>
        <p:spPr>
          <a:xfrm>
            <a:off x="3096375" y="3549152"/>
            <a:ext cx="2951400" cy="419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OER Seminar Project</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May 13, 2020</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Spring 1, 2020</a:t>
            </a:r>
            <a:endParaRPr sz="13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Units/Modules Content </a:t>
            </a:r>
            <a:r>
              <a:rPr lang="en"/>
              <a:t>Structure</a:t>
            </a:r>
            <a:endParaRPr/>
          </a:p>
        </p:txBody>
      </p:sp>
      <p:grpSp>
        <p:nvGrpSpPr>
          <p:cNvPr id="117" name="Google Shape;117;p22"/>
          <p:cNvGrpSpPr/>
          <p:nvPr/>
        </p:nvGrpSpPr>
        <p:grpSpPr>
          <a:xfrm>
            <a:off x="1294173" y="1017450"/>
            <a:ext cx="6800427" cy="4047499"/>
            <a:chOff x="379773" y="1017450"/>
            <a:chExt cx="6800427" cy="4047499"/>
          </a:xfrm>
        </p:grpSpPr>
        <p:pic>
          <p:nvPicPr>
            <p:cNvPr id="118" name="Google Shape;118;p22"/>
            <p:cNvPicPr preferRelativeResize="0"/>
            <p:nvPr/>
          </p:nvPicPr>
          <p:blipFill>
            <a:blip r:embed="rId3">
              <a:alphaModFix/>
            </a:blip>
            <a:stretch>
              <a:fillRect/>
            </a:stretch>
          </p:blipFill>
          <p:spPr>
            <a:xfrm>
              <a:off x="379775" y="1017450"/>
              <a:ext cx="5509056" cy="2266925"/>
            </a:xfrm>
            <a:prstGeom prst="rect">
              <a:avLst/>
            </a:prstGeom>
            <a:noFill/>
            <a:ln>
              <a:noFill/>
            </a:ln>
            <a:effectLst>
              <a:outerShdw blurRad="28575" rotWithShape="0" algn="bl" dist="9525">
                <a:srgbClr val="000000">
                  <a:alpha val="50000"/>
                </a:srgbClr>
              </a:outerShdw>
              <a:reflection blurRad="0" dir="5400000" dist="38100" endA="0" endPos="30000" fadeDir="5400012" kx="0" rotWithShape="0" algn="bl" stPos="0" sy="-100000" ky="0"/>
            </a:effectLst>
          </p:spPr>
        </p:pic>
        <p:pic>
          <p:nvPicPr>
            <p:cNvPr id="119" name="Google Shape;119;p22"/>
            <p:cNvPicPr preferRelativeResize="0"/>
            <p:nvPr/>
          </p:nvPicPr>
          <p:blipFill>
            <a:blip r:embed="rId4">
              <a:alphaModFix/>
            </a:blip>
            <a:stretch>
              <a:fillRect/>
            </a:stretch>
          </p:blipFill>
          <p:spPr>
            <a:xfrm>
              <a:off x="379773" y="3284373"/>
              <a:ext cx="3419050" cy="1780575"/>
            </a:xfrm>
            <a:prstGeom prst="rect">
              <a:avLst/>
            </a:prstGeom>
            <a:noFill/>
            <a:ln>
              <a:noFill/>
            </a:ln>
            <a:effectLst>
              <a:outerShdw blurRad="57150" rotWithShape="0" algn="bl" dir="600000" dist="9525">
                <a:srgbClr val="000000">
                  <a:alpha val="50000"/>
                </a:srgbClr>
              </a:outerShdw>
            </a:effectLst>
          </p:spPr>
        </p:pic>
        <p:pic>
          <p:nvPicPr>
            <p:cNvPr id="120" name="Google Shape;120;p22"/>
            <p:cNvPicPr preferRelativeResize="0"/>
            <p:nvPr/>
          </p:nvPicPr>
          <p:blipFill>
            <a:blip r:embed="rId5">
              <a:alphaModFix/>
            </a:blip>
            <a:stretch>
              <a:fillRect/>
            </a:stretch>
          </p:blipFill>
          <p:spPr>
            <a:xfrm>
              <a:off x="3798825" y="3284375"/>
              <a:ext cx="3381375" cy="135255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Units/Modules Content Structure</a:t>
            </a:r>
            <a:endParaRPr/>
          </a:p>
        </p:txBody>
      </p:sp>
      <p:pic>
        <p:nvPicPr>
          <p:cNvPr id="126" name="Google Shape;126;p23"/>
          <p:cNvPicPr preferRelativeResize="0"/>
          <p:nvPr/>
        </p:nvPicPr>
        <p:blipFill>
          <a:blip r:embed="rId3">
            <a:alphaModFix/>
          </a:blip>
          <a:stretch>
            <a:fillRect/>
          </a:stretch>
        </p:blipFill>
        <p:spPr>
          <a:xfrm>
            <a:off x="2074075" y="1186550"/>
            <a:ext cx="4995845" cy="3821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MAT104</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Catalog Description: </a:t>
            </a:r>
            <a:br>
              <a:rPr lang="en"/>
            </a:br>
            <a:r>
              <a:rPr lang="en"/>
              <a:t>This is the second course of a two-semester sequence devoted to the study of how children learn mathematics. Among the topics included are operations on rational numbers, geometry and measurement, and basic notions of statistics of particular value to prospective school teachers and paraprofessionals.</a:t>
            </a:r>
            <a:br>
              <a:rPr lang="en"/>
            </a:br>
            <a:endParaRPr/>
          </a:p>
          <a:p>
            <a:pPr indent="-342900" lvl="0" marL="457200" rtl="0" algn="l">
              <a:spcBef>
                <a:spcPts val="0"/>
              </a:spcBef>
              <a:spcAft>
                <a:spcPts val="0"/>
              </a:spcAft>
              <a:buSzPts val="1800"/>
              <a:buChar char="●"/>
            </a:pPr>
            <a:r>
              <a:rPr lang="en"/>
              <a:t>This course is designed for those studying to become </a:t>
            </a:r>
            <a:r>
              <a:rPr lang="en"/>
              <a:t>elementary school </a:t>
            </a:r>
            <a:r>
              <a:rPr lang="en"/>
              <a:t>teachers. </a:t>
            </a:r>
            <a:r>
              <a:rPr lang="en"/>
              <a:t>The course examines the mathematics curriculum of the elementary school with an emphasis on how to teach it.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MAT104</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Needed to be updated due to changes in NYS Math Curriculum Standards</a:t>
            </a:r>
            <a:br>
              <a:rPr lang="en"/>
            </a:br>
            <a:endParaRPr/>
          </a:p>
          <a:p>
            <a:pPr indent="-342900" lvl="0" marL="457200" rtl="0" algn="l">
              <a:spcBef>
                <a:spcPts val="0"/>
              </a:spcBef>
              <a:spcAft>
                <a:spcPts val="0"/>
              </a:spcAft>
              <a:buSzPts val="1800"/>
              <a:buChar char="●"/>
            </a:pPr>
            <a:r>
              <a:rPr lang="en"/>
              <a:t>Currently taught through Lumen</a:t>
            </a:r>
            <a:br>
              <a:rPr lang="en"/>
            </a:br>
            <a:endParaRPr/>
          </a:p>
          <a:p>
            <a:pPr indent="-342900" lvl="0" marL="457200" rtl="0" algn="l">
              <a:spcBef>
                <a:spcPts val="0"/>
              </a:spcBef>
              <a:spcAft>
                <a:spcPts val="0"/>
              </a:spcAft>
              <a:buSzPts val="1800"/>
              <a:buChar char="●"/>
            </a:pPr>
            <a:r>
              <a:rPr lang="en"/>
              <a:t>Adopting the Lumen platform in order to use </a:t>
            </a:r>
            <a:r>
              <a:rPr lang="en"/>
              <a:t>OER textbooks and material available in such platform</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Textbooks</a:t>
            </a:r>
            <a:endParaRPr/>
          </a:p>
        </p:txBody>
      </p:sp>
      <p:sp>
        <p:nvSpPr>
          <p:cNvPr id="78" name="Google Shape;78;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Not a lot of textbooks available that address this particular class or NYS standards</a:t>
            </a:r>
            <a:br>
              <a:rPr lang="en"/>
            </a:br>
            <a:endParaRPr/>
          </a:p>
          <a:p>
            <a:pPr indent="-342900" lvl="0" marL="457200" rtl="0" algn="l">
              <a:spcBef>
                <a:spcPts val="0"/>
              </a:spcBef>
              <a:spcAft>
                <a:spcPts val="0"/>
              </a:spcAft>
              <a:buSzPts val="1800"/>
              <a:buChar char="●"/>
            </a:pPr>
            <a:r>
              <a:rPr lang="en"/>
              <a:t>The Lumen class came packaged with notes that were made available by Julie Harland and </a:t>
            </a:r>
            <a:r>
              <a:rPr lang="en"/>
              <a:t>James Sousa (CK-12.org)</a:t>
            </a:r>
            <a:br>
              <a:rPr lang="en"/>
            </a:br>
            <a:endParaRPr/>
          </a:p>
          <a:p>
            <a:pPr indent="-342900" lvl="0" marL="457200" rtl="0" algn="l">
              <a:spcBef>
                <a:spcPts val="0"/>
              </a:spcBef>
              <a:spcAft>
                <a:spcPts val="0"/>
              </a:spcAft>
              <a:buSzPts val="1800"/>
              <a:buChar char="●"/>
            </a:pPr>
            <a:r>
              <a:rPr lang="en"/>
              <a:t>A textbook recently created from the University of Hawaii</a:t>
            </a:r>
            <a:endParaRPr/>
          </a:p>
          <a:p>
            <a:pPr indent="-317500" lvl="1" marL="914400" rtl="0" algn="l">
              <a:spcBef>
                <a:spcPts val="0"/>
              </a:spcBef>
              <a:spcAft>
                <a:spcPts val="0"/>
              </a:spcAft>
              <a:buSzPts val="1400"/>
              <a:buChar char="○"/>
            </a:pPr>
            <a:r>
              <a:rPr i="1" lang="en"/>
              <a:t>Mathematics for Elementary Teachers</a:t>
            </a:r>
            <a:r>
              <a:rPr lang="en"/>
              <a:t> by Michelle Maines</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Textbooks</a:t>
            </a:r>
            <a:endParaRPr/>
          </a:p>
        </p:txBody>
      </p:sp>
      <p:pic>
        <p:nvPicPr>
          <p:cNvPr id="84" name="Google Shape;84;p17"/>
          <p:cNvPicPr preferRelativeResize="0"/>
          <p:nvPr/>
        </p:nvPicPr>
        <p:blipFill rotWithShape="1">
          <a:blip r:embed="rId3">
            <a:alphaModFix/>
          </a:blip>
          <a:srcRect b="17561" l="13409" r="13868" t="13110"/>
          <a:stretch/>
        </p:blipFill>
        <p:spPr>
          <a:xfrm>
            <a:off x="1070250" y="1078625"/>
            <a:ext cx="6650176" cy="356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OER Course Material </a:t>
            </a:r>
            <a:endParaRPr/>
          </a:p>
        </p:txBody>
      </p:sp>
      <p:pic>
        <p:nvPicPr>
          <p:cNvPr id="90" name="Google Shape;90;p18"/>
          <p:cNvPicPr preferRelativeResize="0"/>
          <p:nvPr/>
        </p:nvPicPr>
        <p:blipFill>
          <a:blip r:embed="rId3">
            <a:alphaModFix/>
          </a:blip>
          <a:stretch>
            <a:fillRect/>
          </a:stretch>
        </p:blipFill>
        <p:spPr>
          <a:xfrm>
            <a:off x="508613" y="1507626"/>
            <a:ext cx="8126776" cy="3287575"/>
          </a:xfrm>
          <a:prstGeom prst="rect">
            <a:avLst/>
          </a:prstGeom>
          <a:noFill/>
          <a:ln>
            <a:noFill/>
          </a:ln>
        </p:spPr>
      </p:pic>
      <p:sp>
        <p:nvSpPr>
          <p:cNvPr id="91" name="Google Shape;91;p18"/>
          <p:cNvSpPr txBox="1"/>
          <p:nvPr/>
        </p:nvSpPr>
        <p:spPr>
          <a:xfrm>
            <a:off x="508625" y="1116125"/>
            <a:ext cx="39531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t>https://lumenlearning.com/courses/</a:t>
            </a:r>
            <a:endParaRPr b="1" sz="1700"/>
          </a:p>
        </p:txBody>
      </p:sp>
      <p:sp>
        <p:nvSpPr>
          <p:cNvPr id="92" name="Google Shape;92;p18"/>
          <p:cNvSpPr txBox="1"/>
          <p:nvPr/>
        </p:nvSpPr>
        <p:spPr>
          <a:xfrm>
            <a:off x="4821250" y="998825"/>
            <a:ext cx="3953100" cy="6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0000"/>
                </a:solidFill>
                <a:latin typeface="Playfair Display"/>
                <a:ea typeface="Playfair Display"/>
                <a:cs typeface="Playfair Display"/>
                <a:sym typeface="Playfair Display"/>
              </a:rPr>
              <a:t>(Excellent source for this project)</a:t>
            </a:r>
            <a:endParaRPr sz="1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OER Course Material</a:t>
            </a:r>
            <a:endParaRPr/>
          </a:p>
        </p:txBody>
      </p:sp>
      <p:pic>
        <p:nvPicPr>
          <p:cNvPr id="98" name="Google Shape;98;p19"/>
          <p:cNvPicPr preferRelativeResize="0"/>
          <p:nvPr/>
        </p:nvPicPr>
        <p:blipFill>
          <a:blip r:embed="rId3">
            <a:alphaModFix/>
          </a:blip>
          <a:stretch>
            <a:fillRect/>
          </a:stretch>
        </p:blipFill>
        <p:spPr>
          <a:xfrm>
            <a:off x="152400" y="1169850"/>
            <a:ext cx="8839198" cy="36017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Units/Modules Content Structure</a:t>
            </a:r>
            <a:endParaRPr/>
          </a:p>
        </p:txBody>
      </p:sp>
      <p:sp>
        <p:nvSpPr>
          <p:cNvPr id="104" name="Google Shape;104;p20"/>
          <p:cNvSpPr txBox="1"/>
          <p:nvPr>
            <p:ph idx="1" type="body"/>
          </p:nvPr>
        </p:nvSpPr>
        <p:spPr>
          <a:xfrm>
            <a:off x="311700" y="1152475"/>
            <a:ext cx="8520600" cy="1419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In Lumen, each unit contains:</a:t>
            </a:r>
            <a:endParaRPr sz="2000"/>
          </a:p>
          <a:p>
            <a:pPr indent="-330200" lvl="1" marL="914400" rtl="0" algn="l">
              <a:spcBef>
                <a:spcPts val="0"/>
              </a:spcBef>
              <a:spcAft>
                <a:spcPts val="0"/>
              </a:spcAft>
              <a:buSzPts val="1600"/>
              <a:buChar char="○"/>
            </a:pPr>
            <a:r>
              <a:rPr lang="en" sz="1600"/>
              <a:t>A link to the appropriate textbook sections</a:t>
            </a:r>
            <a:endParaRPr sz="1600"/>
          </a:p>
          <a:p>
            <a:pPr indent="-330200" lvl="1" marL="914400" rtl="0" algn="l">
              <a:spcBef>
                <a:spcPts val="0"/>
              </a:spcBef>
              <a:spcAft>
                <a:spcPts val="0"/>
              </a:spcAft>
              <a:buSzPts val="1600"/>
              <a:buChar char="○"/>
            </a:pPr>
            <a:r>
              <a:rPr lang="en" sz="1600"/>
              <a:t>Links to videos</a:t>
            </a:r>
            <a:endParaRPr sz="1600"/>
          </a:p>
          <a:p>
            <a:pPr indent="-330200" lvl="1" marL="914400" rtl="0" algn="l">
              <a:spcBef>
                <a:spcPts val="0"/>
              </a:spcBef>
              <a:spcAft>
                <a:spcPts val="0"/>
              </a:spcAft>
              <a:buSzPts val="1600"/>
              <a:buChar char="○"/>
            </a:pPr>
            <a:r>
              <a:rPr lang="en" sz="1600"/>
              <a:t>Video assignment</a:t>
            </a:r>
            <a:endParaRPr sz="1600"/>
          </a:p>
          <a:p>
            <a:pPr indent="-330200" lvl="1" marL="914400" rtl="0" algn="l">
              <a:spcBef>
                <a:spcPts val="0"/>
              </a:spcBef>
              <a:spcAft>
                <a:spcPts val="0"/>
              </a:spcAft>
              <a:buSzPts val="1600"/>
              <a:buChar char="○"/>
            </a:pPr>
            <a:r>
              <a:rPr lang="en" sz="1600"/>
              <a:t>Homework Assignment</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Units/Modules Content Structure</a:t>
            </a:r>
            <a:endParaRPr/>
          </a:p>
        </p:txBody>
      </p:sp>
      <p:pic>
        <p:nvPicPr>
          <p:cNvPr id="110" name="Google Shape;110;p21"/>
          <p:cNvPicPr preferRelativeResize="0"/>
          <p:nvPr/>
        </p:nvPicPr>
        <p:blipFill>
          <a:blip r:embed="rId3">
            <a:alphaModFix/>
          </a:blip>
          <a:stretch>
            <a:fillRect/>
          </a:stretch>
        </p:blipFill>
        <p:spPr>
          <a:xfrm>
            <a:off x="413300" y="1017450"/>
            <a:ext cx="2624266" cy="3936400"/>
          </a:xfrm>
          <a:prstGeom prst="rect">
            <a:avLst/>
          </a:prstGeom>
          <a:noFill/>
          <a:ln>
            <a:noFill/>
          </a:ln>
        </p:spPr>
      </p:pic>
      <p:pic>
        <p:nvPicPr>
          <p:cNvPr id="111" name="Google Shape;111;p21"/>
          <p:cNvPicPr preferRelativeResize="0"/>
          <p:nvPr/>
        </p:nvPicPr>
        <p:blipFill>
          <a:blip r:embed="rId4">
            <a:alphaModFix/>
          </a:blip>
          <a:stretch>
            <a:fillRect/>
          </a:stretch>
        </p:blipFill>
        <p:spPr>
          <a:xfrm>
            <a:off x="3126191" y="1441500"/>
            <a:ext cx="5801634" cy="355776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